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419" r:id="rId3"/>
    <p:sldId id="414" r:id="rId4"/>
    <p:sldId id="422" r:id="rId5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90" userDrawn="1">
          <p15:clr>
            <a:srgbClr val="A4A3A4"/>
          </p15:clr>
        </p15:guide>
        <p15:guide id="2" pos="258" userDrawn="1">
          <p15:clr>
            <a:srgbClr val="A4A3A4"/>
          </p15:clr>
        </p15:guide>
        <p15:guide id="3" pos="7394" userDrawn="1">
          <p15:clr>
            <a:srgbClr val="A4A3A4"/>
          </p15:clr>
        </p15:guide>
        <p15:guide id="4" orient="horz" pos="637" userDrawn="1">
          <p15:clr>
            <a:srgbClr val="A4A3A4"/>
          </p15:clr>
        </p15:guide>
        <p15:guide id="5" orient="horz" pos="3780" userDrawn="1">
          <p15:clr>
            <a:srgbClr val="A4A3A4"/>
          </p15:clr>
        </p15:guide>
        <p15:guide id="6" orient="horz" pos="2076" userDrawn="1">
          <p15:clr>
            <a:srgbClr val="A4A3A4"/>
          </p15:clr>
        </p15:guide>
        <p15:guide id="9" pos="2657" userDrawn="1">
          <p15:clr>
            <a:srgbClr val="A4A3A4"/>
          </p15:clr>
        </p15:guide>
        <p15:guide id="8" pos="50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E552E"/>
    <a:srgbClr val="D9D9D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390"/>
        <p:guide pos="258"/>
        <p:guide pos="7394"/>
        <p:guide orient="horz" pos="637"/>
        <p:guide orient="horz" pos="3780"/>
        <p:guide orient="horz" pos="2076"/>
        <p:guide pos="2657"/>
        <p:guide pos="505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22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image" Target="../media/image1.png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69265" y="1012190"/>
            <a:ext cx="11236325" cy="6350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469125" y="6314400"/>
            <a:ext cx="2700000" cy="316800"/>
          </a:xfrm>
        </p:spPr>
        <p:txBody>
          <a:bodyPr/>
          <a:lstStyle>
            <a:lvl1pPr>
              <a:defRPr sz="7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sz="8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9005870" y="6314400"/>
            <a:ext cx="2700000" cy="316800"/>
          </a:xfrm>
        </p:spPr>
        <p:txBody>
          <a:bodyPr/>
          <a:lstStyle>
            <a:lvl1pPr>
              <a:defRPr sz="7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3236595" y="615950"/>
            <a:ext cx="8954770" cy="0"/>
          </a:xfrm>
          <a:prstGeom prst="line">
            <a:avLst/>
          </a:prstGeom>
          <a:ln w="38100" cmpd="sng">
            <a:solidFill>
              <a:srgbClr val="FE552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a7a756c211b02af0ecd73b7417b0f30"/>
          <p:cNvPicPr>
            <a:picLocks noChangeAspect="1"/>
          </p:cNvPicPr>
          <p:nvPr userDrawn="1"/>
        </p:nvPicPr>
        <p:blipFill>
          <a:blip r:embed="rId6"/>
          <a:srcRect l="2113" t="16688" r="7104" b="14987"/>
          <a:stretch>
            <a:fillRect/>
          </a:stretch>
        </p:blipFill>
        <p:spPr>
          <a:xfrm>
            <a:off x="381000" y="160655"/>
            <a:ext cx="2757170" cy="656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20.xml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tags" Target="../tags/tag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 descr="ff01ab3801c83ac675fd29e50b1bf95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7830" y="1010920"/>
            <a:ext cx="11309350" cy="5842635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17830" y="1011555"/>
            <a:ext cx="11236325" cy="635000"/>
          </a:xfrm>
        </p:spPr>
        <p:txBody>
          <a:bodyPr/>
          <a:p>
            <a:r>
              <a: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苏州幽兰居试驾场地</a:t>
            </a:r>
            <a:endParaRPr lang="zh-CN" altLang="en-US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 rot="10800000">
            <a:off x="417830" y="5372735"/>
            <a:ext cx="11308715" cy="1485265"/>
          </a:xfrm>
          <a:prstGeom prst="rect">
            <a:avLst/>
          </a:prstGeom>
          <a:gradFill>
            <a:gsLst>
              <a:gs pos="0">
                <a:schemeClr val="tx1">
                  <a:alpha val="43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17830" y="6000750"/>
            <a:ext cx="11236325" cy="6451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sz="12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苏州幽兰居试驾场地位于吴江区太湖新城农创村(227省道边)，场地地处G15W苏嘉杭和G50沪渝高速互通处。毗邻京杭大运河，交通便利。苏州市最大的全封闭汽车测试场地包含：接待中心、综合试驾场、越野道、拉力赛道。</a:t>
            </a:r>
            <a:endParaRPr sz="1200" b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/>
        </p:nvSpPr>
        <p:spPr>
          <a:xfrm>
            <a:off x="7984490" y="3813175"/>
            <a:ext cx="376872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场地费用</a:t>
            </a:r>
            <a:r>
              <a:rPr lang="zh-CN" altLang="en-US" sz="1200" b="1">
                <a:solidFill>
                  <a:srgbClr val="595959"/>
                </a:solidFill>
                <a:latin typeface="+mj-ea"/>
                <a:ea typeface="+mj-ea"/>
                <a:cs typeface="+mj-ea"/>
                <a:sym typeface="+mn-ea"/>
              </a:rPr>
              <a:t>：</a:t>
            </a:r>
            <a:r>
              <a:rPr lang="en-US" sz="1200" b="1">
                <a:solidFill>
                  <a:srgbClr val="147B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</a:t>
            </a:r>
            <a:r>
              <a:rPr lang="zh-CN" altLang="en-US" sz="1200" b="1">
                <a:solidFill>
                  <a:srgbClr val="147B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万</a:t>
            </a:r>
            <a:r>
              <a:rPr lang="en-US" altLang="zh-CN" sz="1200" b="1">
                <a:solidFill>
                  <a:srgbClr val="147B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/</a:t>
            </a:r>
            <a:r>
              <a:rPr lang="zh-CN" altLang="en-US" sz="1200" b="1">
                <a:solidFill>
                  <a:srgbClr val="147B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天</a:t>
            </a:r>
            <a:endParaRPr lang="zh-CN" altLang="en-US" sz="1200" b="1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场地面积：</a:t>
            </a:r>
            <a:r>
              <a:rPr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长</a:t>
            </a:r>
            <a:r>
              <a:rPr 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190</a:t>
            </a:r>
            <a:r>
              <a:rPr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m 宽1</a:t>
            </a:r>
            <a:r>
              <a:rPr 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05</a:t>
            </a:r>
            <a:r>
              <a:rPr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m</a:t>
            </a:r>
            <a:r>
              <a:rPr 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 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总面积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17450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㎡</a:t>
            </a:r>
            <a:r>
              <a:rPr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 水泥地面 全封闭</a:t>
            </a:r>
            <a:endParaRPr sz="1200">
              <a:solidFill>
                <a:schemeClr val="tx1"/>
              </a:solidFill>
              <a:latin typeface="+mn-ea"/>
              <a:cs typeface="+mn-ea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供电供水：</a:t>
            </a:r>
            <a:r>
              <a:rPr sz="1200">
                <a:solidFill>
                  <a:schemeClr val="tx1"/>
                </a:solidFill>
                <a:latin typeface="+mn-ea"/>
                <a:cs typeface="+mn-ea"/>
              </a:rPr>
              <a:t>380v/</a:t>
            </a:r>
            <a:r>
              <a:rPr lang="en-US" sz="1200">
                <a:solidFill>
                  <a:schemeClr val="tx1"/>
                </a:solidFill>
                <a:latin typeface="+mn-ea"/>
                <a:cs typeface="+mn-ea"/>
              </a:rPr>
              <a:t>8</a:t>
            </a:r>
            <a:r>
              <a:rPr sz="1200">
                <a:solidFill>
                  <a:schemeClr val="tx1"/>
                </a:solidFill>
                <a:latin typeface="+mn-ea"/>
                <a:cs typeface="+mn-ea"/>
              </a:rPr>
              <a:t>0kw </a:t>
            </a:r>
            <a:r>
              <a:rPr lang="zh-CN" sz="1200">
                <a:solidFill>
                  <a:schemeClr val="tx1"/>
                </a:solidFill>
                <a:latin typeface="+mn-ea"/>
                <a:cs typeface="+mn-ea"/>
              </a:rPr>
              <a:t>方便接水</a:t>
            </a:r>
            <a:r>
              <a:rPr sz="1200">
                <a:solidFill>
                  <a:schemeClr val="tx1"/>
                </a:solidFill>
                <a:latin typeface="+mn-ea"/>
                <a:cs typeface="+mn-ea"/>
              </a:rPr>
              <a:t> </a:t>
            </a:r>
            <a:endParaRPr sz="1200">
              <a:solidFill>
                <a:schemeClr val="tx1"/>
              </a:solidFill>
              <a:latin typeface="+mn-ea"/>
              <a:cs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配套设施：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</a:rPr>
              <a:t>停车位 越野</a:t>
            </a:r>
            <a:r>
              <a:rPr lang="zh-CN" sz="1200">
                <a:latin typeface="+mn-ea"/>
                <a:cs typeface="+mn-ea"/>
                <a:sym typeface="+mn-ea"/>
              </a:rPr>
              <a:t> </a:t>
            </a:r>
            <a:r>
              <a:rPr sz="1200">
                <a:latin typeface="+mn-ea"/>
                <a:cs typeface="+mn-ea"/>
                <a:sym typeface="+mn-ea"/>
              </a:rPr>
              <a:t>固定洗手间</a:t>
            </a:r>
            <a:endParaRPr lang="zh-CN" altLang="en-US" sz="1200">
              <a:solidFill>
                <a:schemeClr val="tx1"/>
              </a:solidFill>
              <a:latin typeface="+mn-ea"/>
              <a:cs typeface="+mn-ea"/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2"/>
          <a:srcRect l="2675" t="2117" r="449" b="1059"/>
          <a:stretch>
            <a:fillRect/>
          </a:stretch>
        </p:blipFill>
        <p:spPr bwMode="auto">
          <a:xfrm>
            <a:off x="7984490" y="1473200"/>
            <a:ext cx="3769360" cy="2226310"/>
          </a:xfrm>
          <a:prstGeom prst="rect">
            <a:avLst/>
          </a:prstGeom>
          <a:noFill/>
        </p:spPr>
      </p:pic>
      <p:pic>
        <p:nvPicPr>
          <p:cNvPr id="3" name="图片 2" descr="苏州幽兰居试驾场地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355" y="1015365"/>
            <a:ext cx="6663055" cy="499491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9206230" y="3471545"/>
            <a:ext cx="164211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1200">
                <a:latin typeface="+mn-ea"/>
                <a:cs typeface="+mn-ea"/>
                <a:sym typeface="+mn-ea"/>
              </a:rPr>
              <a:t>雷克萨斯全混动试驾</a:t>
            </a:r>
            <a:endParaRPr lang="zh-CN" altLang="en-US" sz="1200">
              <a:latin typeface="+mn-ea"/>
              <a:cs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29410" y="6217920"/>
            <a:ext cx="132524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1200">
                <a:latin typeface="+mn-ea"/>
                <a:cs typeface="+mn-ea"/>
              </a:rPr>
              <a:t>蔚来汽车试驾会</a:t>
            </a:r>
            <a:endParaRPr lang="zh-CN" sz="1200">
              <a:latin typeface="+mn-ea"/>
              <a:cs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189720" y="6259830"/>
            <a:ext cx="129857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1200">
                <a:latin typeface="+mn-ea"/>
                <a:cs typeface="+mn-ea"/>
                <a:sym typeface="+mn-ea"/>
              </a:rPr>
              <a:t>斯柯达品牌体验</a:t>
            </a:r>
            <a:endParaRPr lang="zh-CN" sz="1200">
              <a:latin typeface="+mn-ea"/>
              <a:cs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315585" y="3471545"/>
            <a:ext cx="156083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1200">
                <a:latin typeface="+mn-ea"/>
                <a:cs typeface="+mn-ea"/>
              </a:rPr>
              <a:t>雷克萨斯全混动试驾</a:t>
            </a:r>
            <a:endParaRPr lang="zh-CN" sz="1200">
              <a:latin typeface="+mn-ea"/>
              <a:cs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558925" y="3471545"/>
            <a:ext cx="142684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>
                <a:latin typeface="+mn-ea"/>
                <a:cs typeface="+mn-ea"/>
              </a:rPr>
              <a:t>BMW</a:t>
            </a:r>
            <a:r>
              <a:rPr lang="zh-CN" altLang="en-US" sz="1200">
                <a:latin typeface="+mn-ea"/>
                <a:cs typeface="+mn-ea"/>
              </a:rPr>
              <a:t>汽车试驾会</a:t>
            </a:r>
            <a:endParaRPr lang="zh-CN" altLang="en-US" sz="1200">
              <a:latin typeface="+mn-ea"/>
              <a:cs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422265" y="6217920"/>
            <a:ext cx="132524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1200">
                <a:latin typeface="+mn-ea"/>
                <a:cs typeface="+mn-ea"/>
                <a:sym typeface="+mn-ea"/>
              </a:rPr>
              <a:t>蔚来汽车试驾会</a:t>
            </a:r>
            <a:endParaRPr lang="zh-CN" sz="1200">
              <a:latin typeface="+mn-ea"/>
              <a:cs typeface="+mn-ea"/>
            </a:endParaRPr>
          </a:p>
        </p:txBody>
      </p:sp>
      <p:pic>
        <p:nvPicPr>
          <p:cNvPr id="17" name="图片 16" descr="176418072_1572416915825_700x700_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305" y="1123950"/>
            <a:ext cx="3703955" cy="228092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130" y="3856990"/>
            <a:ext cx="3714115" cy="228028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t="9901" r="1592" b="4455"/>
          <a:stretch>
            <a:fillRect/>
          </a:stretch>
        </p:blipFill>
        <p:spPr>
          <a:xfrm>
            <a:off x="4216400" y="3856990"/>
            <a:ext cx="3705860" cy="22885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rcRect b="7687"/>
          <a:stretch>
            <a:fillRect/>
          </a:stretch>
        </p:blipFill>
        <p:spPr>
          <a:xfrm>
            <a:off x="4218940" y="1120775"/>
            <a:ext cx="3703320" cy="228409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rcRect b="9024"/>
          <a:stretch>
            <a:fillRect/>
          </a:stretch>
        </p:blipFill>
        <p:spPr>
          <a:xfrm>
            <a:off x="8028940" y="1120140"/>
            <a:ext cx="3709670" cy="228473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rcRect t="2563" r="2907" b="8432"/>
          <a:stretch>
            <a:fillRect/>
          </a:stretch>
        </p:blipFill>
        <p:spPr>
          <a:xfrm>
            <a:off x="8019415" y="3863340"/>
            <a:ext cx="3733165" cy="228028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9.xml><?xml version="1.0" encoding="utf-8"?>
<p:tagLst xmlns:p="http://schemas.openxmlformats.org/presentationml/2006/main">
  <p:tag name="KSO_WM_UNIT_PLACING_PICTURE_USER_VIEWPORT" val="{&quot;height&quot;:3506,&quot;width&quot;:6038}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22.xml><?xml version="1.0" encoding="utf-8"?>
<p:tagLst xmlns:p="http://schemas.openxmlformats.org/presentationml/2006/main">
  <p:tag name="KSO_DOCER_TEMPLATE_OPEN_ONCE_MARK" val="1"/>
  <p:tag name="COMMONDATA" val="eyJoZGlkIjoiYThmNTk2OGY0ZWVjMTBkZDI2MmM3MThhMjk2ODBkNzgifQ=="/>
  <p:tag name="KSO_WPP_MARK_KEY" val="5a91372b-0b46-40c2-9417-a4ec62e8a622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241</Words>
  <Application>WPS 演示</Application>
  <PresentationFormat>宽屏</PresentationFormat>
  <Paragraphs>21</Paragraphs>
  <Slides>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1" baseType="lpstr">
      <vt:lpstr>Arial</vt:lpstr>
      <vt:lpstr>宋体</vt:lpstr>
      <vt:lpstr>Wingdings</vt:lpstr>
      <vt:lpstr>微软雅黑</vt:lpstr>
      <vt:lpstr>Wingdings</vt:lpstr>
      <vt:lpstr>Arial Unicode MS</vt:lpstr>
      <vt:lpstr>Calibri</vt:lpstr>
      <vt:lpstr>Office 主题​​</vt:lpstr>
      <vt:lpstr>苏州幽兰居试驾场地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胖子不会少吃</cp:lastModifiedBy>
  <cp:revision>241</cp:revision>
  <dcterms:created xsi:type="dcterms:W3CDTF">2019-06-19T02:08:00Z</dcterms:created>
  <dcterms:modified xsi:type="dcterms:W3CDTF">2023-05-04T06:38:00Z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2052-11.1.0.14036</vt:lpwstr>
  </property>
  <property fmtid="{D5CDD505-2E9C-101B-9397-08002B2CF9AE}" pid="3" name="ICV">
    <vt:lpwstr>E26B73B9433447999C39227C990833FE</vt:lpwstr>
  </property>
</Properties>
</file>